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7"/>
  </p:notesMasterIdLst>
  <p:sldIdLst>
    <p:sldId id="256" r:id="rId2"/>
    <p:sldId id="381" r:id="rId3"/>
    <p:sldId id="382" r:id="rId4"/>
    <p:sldId id="377" r:id="rId5"/>
    <p:sldId id="378" r:id="rId6"/>
    <p:sldId id="383" r:id="rId7"/>
    <p:sldId id="384" r:id="rId8"/>
    <p:sldId id="386" r:id="rId9"/>
    <p:sldId id="387" r:id="rId10"/>
    <p:sldId id="390" r:id="rId11"/>
    <p:sldId id="398" r:id="rId12"/>
    <p:sldId id="399" r:id="rId13"/>
    <p:sldId id="400" r:id="rId14"/>
    <p:sldId id="395" r:id="rId15"/>
    <p:sldId id="260" r:id="rId16"/>
  </p:sldIdLst>
  <p:sldSz cx="9144000" cy="5148263"/>
  <p:notesSz cx="6858000" cy="9144000"/>
  <p:defaultTextStyle>
    <a:defPPr>
      <a:defRPr lang="en-US"/>
    </a:defPPr>
    <a:lvl1pPr marL="0" algn="l" defTabSz="3429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3429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3429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3429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3429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3429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3429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3429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3429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79"/>
    <a:srgbClr val="424242"/>
    <a:srgbClr val="5E5E5E"/>
    <a:srgbClr val="272727"/>
    <a:srgbClr val="0F6FC6"/>
    <a:srgbClr val="E5E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376"/>
  </p:normalViewPr>
  <p:slideViewPr>
    <p:cSldViewPr snapToGrid="0" snapToObjects="1">
      <p:cViewPr varScale="1">
        <p:scale>
          <a:sx n="124" d="100"/>
          <a:sy n="124" d="100"/>
        </p:scale>
        <p:origin x="176" y="456"/>
      </p:cViewPr>
      <p:guideLst/>
    </p:cSldViewPr>
  </p:slideViewPr>
  <p:outlineViewPr>
    <p:cViewPr>
      <p:scale>
        <a:sx n="33" d="100"/>
        <a:sy n="33" d="100"/>
      </p:scale>
      <p:origin x="0" y="-50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00BAB-8FDB-E949-8F12-620B9D1A3223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D3BDE-B189-514D-BC2E-5B98E5CC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5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Containers take advantage of features in a modern Linux kernel such as </a:t>
            </a:r>
            <a:r>
              <a:rPr lang="en-US" dirty="0" err="1"/>
              <a:t>cgroups</a:t>
            </a:r>
            <a:r>
              <a:rPr lang="en-US" dirty="0"/>
              <a:t> and namespaces to isolate</a:t>
            </a:r>
            <a:r>
              <a:rPr lang="en-US" baseline="0" dirty="0"/>
              <a:t> applications running under a single OS</a:t>
            </a:r>
          </a:p>
          <a:p>
            <a:r>
              <a:rPr lang="en-US" baseline="0" dirty="0"/>
              <a:t>Containers also use a union filesystem so that each container can use different libraries, etc.</a:t>
            </a:r>
          </a:p>
          <a:p>
            <a:r>
              <a:rPr lang="en-US" baseline="0" dirty="0"/>
              <a:t>Union filesystems support layers, which are effectively diffs of a base filesystem</a:t>
            </a:r>
          </a:p>
          <a:p>
            <a:r>
              <a:rPr lang="en-US" baseline="0" dirty="0"/>
              <a:t>The base might be Ubuntu or CoreOS, while the layers add an application’s dependencies</a:t>
            </a:r>
          </a:p>
          <a:p>
            <a:r>
              <a:rPr lang="en-US" baseline="0" dirty="0"/>
              <a:t>Together, these mean that containers are much smaller than VMs, and much lighter-weight</a:t>
            </a:r>
          </a:p>
          <a:p>
            <a:r>
              <a:rPr lang="en-US" baseline="0" dirty="0"/>
              <a:t>Containers start in seconds, while VMs take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D3BDE-B189-514D-BC2E-5B98E5CC52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9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Kubernetes</a:t>
            </a:r>
            <a:r>
              <a:rPr lang="en-US" baseline="0" dirty="0"/>
              <a:t> is driven by a declarative language that describes an application:</a:t>
            </a:r>
          </a:p>
          <a:p>
            <a:r>
              <a:rPr lang="en-US" baseline="0" dirty="0"/>
              <a:t>Which containers must be running to support the language, e.g., a database, an application engine, a UI engine…</a:t>
            </a:r>
          </a:p>
          <a:p>
            <a:r>
              <a:rPr lang="en-US" baseline="0" dirty="0"/>
              <a:t>Kubernetes also handles scaling, spinning up new containers to absorb increased workload</a:t>
            </a:r>
          </a:p>
          <a:p>
            <a:r>
              <a:rPr lang="en-US" baseline="0" dirty="0"/>
              <a:t>There used to be competing container orchestration systems, but Kubernetes won the day</a:t>
            </a:r>
          </a:p>
          <a:p>
            <a:r>
              <a:rPr lang="en-US" baseline="0" dirty="0"/>
              <a:t>(Google’s internal precursor to Kubernetes was Borg, so perhaps that’s no surprise)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D3BDE-B189-514D-BC2E-5B98E5CC52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7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D3BDE-B189-514D-BC2E-5B98E5CC52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70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D3BDE-B189-514D-BC2E-5B98E5CC52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72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D3BDE-B189-514D-BC2E-5B98E5CC52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20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D3BDE-B189-514D-BC2E-5B98E5CC52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0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861F90-5C39-1C41-B2F5-2F91C8B3E6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72"/>
            <a:ext cx="9144000" cy="5143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075" y="1631845"/>
            <a:ext cx="5578937" cy="817629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074" y="2530945"/>
            <a:ext cx="5578937" cy="404340"/>
          </a:xfrm>
          <a:prstGeom prst="rect">
            <a:avLst/>
          </a:prstGeom>
        </p:spPr>
        <p:txBody>
          <a:bodyPr tIns="91440" bIns="91440">
            <a:noAutofit/>
          </a:bodyPr>
          <a:lstStyle>
            <a:lvl1pPr marL="0" indent="0" algn="l">
              <a:buNone/>
              <a:defRPr sz="15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Prepared by: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0ADF5C-F82B-574F-941F-0A888DCEC9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391" y="509597"/>
            <a:ext cx="1664859" cy="4453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8D8A4E-E03C-994C-AE7D-C8E2243373FD}"/>
              </a:ext>
            </a:extLst>
          </p:cNvPr>
          <p:cNvSpPr/>
          <p:nvPr userDrawn="1"/>
        </p:nvSpPr>
        <p:spPr>
          <a:xfrm>
            <a:off x="0" y="0"/>
            <a:ext cx="232475" cy="103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861F90-5C39-1C41-B2F5-2F91C8B3E6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3373"/>
            <a:ext cx="9144000" cy="5146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075" y="1631845"/>
            <a:ext cx="5578937" cy="817629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074" y="2530945"/>
            <a:ext cx="5578937" cy="404340"/>
          </a:xfrm>
          <a:prstGeom prst="rect">
            <a:avLst/>
          </a:prstGeom>
        </p:spPr>
        <p:txBody>
          <a:bodyPr tIns="91440" bIns="91440">
            <a:noAutofit/>
          </a:bodyPr>
          <a:lstStyle>
            <a:lvl1pPr marL="0" indent="0" algn="l">
              <a:buNone/>
              <a:defRPr sz="15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Prepared by: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0ADF5C-F82B-574F-941F-0A888DCEC9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391" y="509597"/>
            <a:ext cx="1664859" cy="4453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8D8A4E-E03C-994C-AE7D-C8E2243373FD}"/>
              </a:ext>
            </a:extLst>
          </p:cNvPr>
          <p:cNvSpPr/>
          <p:nvPr userDrawn="1"/>
        </p:nvSpPr>
        <p:spPr>
          <a:xfrm>
            <a:off x="0" y="0"/>
            <a:ext cx="232475" cy="103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5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861F90-5C39-1C41-B2F5-2F91C8B3E6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5313" y="6285"/>
            <a:ext cx="9209618" cy="5135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075" y="1631845"/>
            <a:ext cx="5578937" cy="817629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074" y="2530945"/>
            <a:ext cx="5578937" cy="404340"/>
          </a:xfrm>
          <a:prstGeom prst="rect">
            <a:avLst/>
          </a:prstGeom>
        </p:spPr>
        <p:txBody>
          <a:bodyPr tIns="91440" bIns="91440">
            <a:noAutofit/>
          </a:bodyPr>
          <a:lstStyle>
            <a:lvl1pPr marL="0" indent="0" algn="l">
              <a:buNone/>
              <a:defRPr sz="15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Prepared by: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0ADF5C-F82B-574F-941F-0A888DCEC9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391" y="509597"/>
            <a:ext cx="1664859" cy="4453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8D8A4E-E03C-994C-AE7D-C8E2243373FD}"/>
              </a:ext>
            </a:extLst>
          </p:cNvPr>
          <p:cNvSpPr/>
          <p:nvPr userDrawn="1"/>
        </p:nvSpPr>
        <p:spPr>
          <a:xfrm>
            <a:off x="0" y="0"/>
            <a:ext cx="232475" cy="103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75" y="162247"/>
            <a:ext cx="8481518" cy="787655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75" y="1086996"/>
            <a:ext cx="8481518" cy="3562496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9467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58" y="129874"/>
            <a:ext cx="8568530" cy="795214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758" y="1033826"/>
            <a:ext cx="4105018" cy="35506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596" y="1021651"/>
            <a:ext cx="4147692" cy="35628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109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31109C-FF17-0F4B-A838-75CDB8CB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75" y="123218"/>
            <a:ext cx="8481518" cy="7846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font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3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B9C524-22B2-6B47-8C36-BD58684A4198}"/>
              </a:ext>
            </a:extLst>
          </p:cNvPr>
          <p:cNvSpPr/>
          <p:nvPr userDrawn="1"/>
        </p:nvSpPr>
        <p:spPr>
          <a:xfrm>
            <a:off x="0" y="0"/>
            <a:ext cx="232475" cy="103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5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CC5AC8-BE59-1742-8DAC-2F5AD2626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A6050EE-F405-F841-8B2B-BAB1FADF75DE}"/>
              </a:ext>
            </a:extLst>
          </p:cNvPr>
          <p:cNvGrpSpPr/>
          <p:nvPr userDrawn="1"/>
        </p:nvGrpSpPr>
        <p:grpSpPr>
          <a:xfrm rot="18433704">
            <a:off x="-36576" y="941296"/>
            <a:ext cx="73152" cy="1258758"/>
            <a:chOff x="2787090" y="-146846"/>
            <a:chExt cx="73152" cy="125875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23EAD9F-A0A9-1D45-8C35-30DD3C4CD15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823666" y="-146846"/>
              <a:ext cx="0" cy="1258758"/>
            </a:xfrm>
            <a:prstGeom prst="line">
              <a:avLst/>
            </a:prstGeom>
            <a:ln w="9525">
              <a:solidFill>
                <a:srgbClr val="4DC0E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CD682B9-A366-DD44-BB71-52044B38286B}"/>
                </a:ext>
              </a:extLst>
            </p:cNvPr>
            <p:cNvSpPr/>
            <p:nvPr userDrawn="1"/>
          </p:nvSpPr>
          <p:spPr>
            <a:xfrm>
              <a:off x="2787090" y="1038758"/>
              <a:ext cx="73152" cy="73152"/>
            </a:xfrm>
            <a:prstGeom prst="ellipse">
              <a:avLst/>
            </a:prstGeom>
            <a:solidFill>
              <a:srgbClr val="4DC0E2"/>
            </a:solidFill>
            <a:ln w="9525">
              <a:solidFill>
                <a:srgbClr val="4DC0E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43D8991-90F8-7443-8CF9-500AE3348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6631200" y="2997863"/>
            <a:ext cx="2520000" cy="21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6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0200" y="896586"/>
            <a:ext cx="8375904" cy="3900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28584" indent="-128584">
              <a:buClr>
                <a:schemeClr val="tx1"/>
              </a:buClr>
              <a:defRPr lang="en-US" sz="1500" dirty="0" smtClean="0"/>
            </a:lvl1pPr>
            <a:lvl2pPr marL="340508" indent="-125012">
              <a:buClr>
                <a:schemeClr val="tx1"/>
              </a:buClr>
              <a:defRPr lang="en-US" sz="1350" dirty="0" smtClean="0"/>
            </a:lvl2pPr>
            <a:lvl3pPr>
              <a:buClr>
                <a:schemeClr val="tx1"/>
              </a:buClr>
              <a:defRPr lang="en-US" sz="12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000000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000000"/>
              </a:buClr>
            </a:pPr>
            <a:r>
              <a:rPr lang="en-US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0200" y="206170"/>
            <a:ext cx="8375904" cy="548193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6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021" y="0"/>
            <a:ext cx="8574508" cy="9079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021" y="1102492"/>
            <a:ext cx="8574508" cy="3523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Fouth</a:t>
            </a:r>
            <a:r>
              <a:rPr lang="en-US" dirty="0"/>
              <a:t>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E41398-B92A-EC4F-B802-0104283E6B9E}"/>
              </a:ext>
            </a:extLst>
          </p:cNvPr>
          <p:cNvSpPr/>
          <p:nvPr userDrawn="1"/>
        </p:nvSpPr>
        <p:spPr>
          <a:xfrm>
            <a:off x="0" y="4876558"/>
            <a:ext cx="9136249" cy="266700"/>
          </a:xfrm>
          <a:prstGeom prst="rect">
            <a:avLst/>
          </a:prstGeom>
          <a:solidFill>
            <a:srgbClr val="7979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" noProof="0" dirty="0">
              <a:solidFill>
                <a:schemeClr val="tx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AEC5064-FF13-A746-8AF9-F43C68A3D9B1}"/>
              </a:ext>
            </a:extLst>
          </p:cNvPr>
          <p:cNvSpPr txBox="1">
            <a:spLocks/>
          </p:cNvSpPr>
          <p:nvPr userDrawn="1"/>
        </p:nvSpPr>
        <p:spPr>
          <a:xfrm>
            <a:off x="231688" y="4907562"/>
            <a:ext cx="28956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765215-1865-E44F-A9A4-0DBEF75550D6}" type="slidenum">
              <a:rPr lang="en-US" sz="70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 sz="7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b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700" b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7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Infoblox Inc. All rights reserved.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3285AC9-EC17-0C4F-BCCA-5803DF1866E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2929"/>
            <a:ext cx="86895" cy="834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C559D8-A516-E140-8363-62A190B774E5}"/>
              </a:ext>
            </a:extLst>
          </p:cNvPr>
          <p:cNvSpPr/>
          <p:nvPr userDrawn="1"/>
        </p:nvSpPr>
        <p:spPr>
          <a:xfrm>
            <a:off x="8427173" y="4876558"/>
            <a:ext cx="717868" cy="269076"/>
          </a:xfrm>
          <a:custGeom>
            <a:avLst/>
            <a:gdLst>
              <a:gd name="connsiteX0" fmla="*/ 0 w 667657"/>
              <a:gd name="connsiteY0" fmla="*/ 0 h 258204"/>
              <a:gd name="connsiteX1" fmla="*/ 667657 w 667657"/>
              <a:gd name="connsiteY1" fmla="*/ 0 h 258204"/>
              <a:gd name="connsiteX2" fmla="*/ 667657 w 667657"/>
              <a:gd name="connsiteY2" fmla="*/ 258204 h 258204"/>
              <a:gd name="connsiteX3" fmla="*/ 0 w 667657"/>
              <a:gd name="connsiteY3" fmla="*/ 258204 h 258204"/>
              <a:gd name="connsiteX4" fmla="*/ 0 w 667657"/>
              <a:gd name="connsiteY4" fmla="*/ 0 h 258204"/>
              <a:gd name="connsiteX0" fmla="*/ 184639 w 667657"/>
              <a:gd name="connsiteY0" fmla="*/ 0 h 258204"/>
              <a:gd name="connsiteX1" fmla="*/ 667657 w 667657"/>
              <a:gd name="connsiteY1" fmla="*/ 0 h 258204"/>
              <a:gd name="connsiteX2" fmla="*/ 667657 w 667657"/>
              <a:gd name="connsiteY2" fmla="*/ 258204 h 258204"/>
              <a:gd name="connsiteX3" fmla="*/ 0 w 667657"/>
              <a:gd name="connsiteY3" fmla="*/ 258204 h 258204"/>
              <a:gd name="connsiteX4" fmla="*/ 184639 w 667657"/>
              <a:gd name="connsiteY4" fmla="*/ 0 h 25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657" h="258204">
                <a:moveTo>
                  <a:pt x="184639" y="0"/>
                </a:moveTo>
                <a:lnTo>
                  <a:pt x="667657" y="0"/>
                </a:lnTo>
                <a:lnTo>
                  <a:pt x="667657" y="258204"/>
                </a:lnTo>
                <a:lnTo>
                  <a:pt x="0" y="258204"/>
                </a:lnTo>
                <a:lnTo>
                  <a:pt x="184639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6E0289-412A-F844-8179-F3C0D8D9B23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750798" y="4916119"/>
            <a:ext cx="207426" cy="19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4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62" r:id="rId4"/>
    <p:sldLayoutId id="2147483664" r:id="rId5"/>
    <p:sldLayoutId id="2147483666" r:id="rId6"/>
    <p:sldLayoutId id="2147483667" r:id="rId7"/>
    <p:sldLayoutId id="2147483670" r:id="rId8"/>
    <p:sldLayoutId id="2147483674" r:id="rId9"/>
  </p:sldLayoutIdLst>
  <p:txStyles>
    <p:titleStyle>
      <a:lvl1pPr algn="l" defTabSz="685800" rtl="0" eaLnBrk="1" latinLnBrk="0" hangingPunct="1">
        <a:lnSpc>
          <a:spcPts val="3200"/>
        </a:lnSpc>
        <a:spcBef>
          <a:spcPct val="0"/>
        </a:spcBef>
        <a:buNone/>
        <a:defRPr sz="2800" b="0" i="0" kern="1200" cap="none">
          <a:solidFill>
            <a:schemeClr val="tx1">
              <a:lumMod val="75000"/>
              <a:lumOff val="25000"/>
            </a:schemeClr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Clr>
          <a:srgbClr val="45B7A5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Clr>
          <a:srgbClr val="45B7A5"/>
        </a:buClr>
        <a:buSzPct val="100000"/>
        <a:buFont typeface="System Font Regular"/>
        <a:buChar char="–"/>
        <a:defRPr sz="1800" kern="1200" cap="none" baseline="0">
          <a:solidFill>
            <a:schemeClr val="tx1">
              <a:lumMod val="75000"/>
              <a:lumOff val="25000"/>
            </a:schemeClr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Clr>
          <a:srgbClr val="45B7A5"/>
        </a:buClr>
        <a:buSzPct val="100000"/>
        <a:buFont typeface="Apple Symbols" panose="02000000000000000000" pitchFamily="2" charset="-79"/>
        <a:buChar char="⚬"/>
        <a:defRPr sz="1600" kern="1200">
          <a:solidFill>
            <a:schemeClr val="tx1">
              <a:lumMod val="75000"/>
              <a:lumOff val="25000"/>
            </a:schemeClr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Clr>
          <a:srgbClr val="43B9A5"/>
        </a:buClr>
        <a:buSzPct val="100000"/>
        <a:buFont typeface="Arial" panose="020B0604020202020204" pitchFamily="34" charset="0"/>
        <a:buChar char="•"/>
        <a:defRPr sz="1200" kern="1200" cap="none" baseline="0">
          <a:solidFill>
            <a:schemeClr val="tx1">
              <a:lumMod val="75000"/>
              <a:lumOff val="25000"/>
            </a:schemeClr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38B8-BA79-134F-8554-F1D37D6BB3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latin typeface="Gill Sans SemiBold" panose="020B0502020104020203" pitchFamily="34" charset="-79"/>
                <a:cs typeface="Gill Sans SemiBold" panose="020B0502020104020203" pitchFamily="34" charset="-79"/>
              </a:rPr>
              <a:t>CoreDNS</a:t>
            </a:r>
            <a:r>
              <a:rPr lang="en-US" b="1">
                <a:latin typeface="Gill Sans SemiBold" panose="020B0502020104020203" pitchFamily="34" charset="-79"/>
                <a:cs typeface="Gill Sans SemiBold" panose="020B0502020104020203" pitchFamily="34" charset="-79"/>
              </a:rPr>
              <a:t>:  A DNS </a:t>
            </a:r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Server for Kubernetes &amp; Cloud Environments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68806-5C5E-8D4E-84D5-8FC9C5EC8E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Prepared by:  Cricket Liu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4209A94-7FFB-264C-BE66-8C1245FDE538}"/>
              </a:ext>
            </a:extLst>
          </p:cNvPr>
          <p:cNvSpPr txBox="1">
            <a:spLocks/>
          </p:cNvSpPr>
          <p:nvPr/>
        </p:nvSpPr>
        <p:spPr>
          <a:xfrm>
            <a:off x="313590" y="2980396"/>
            <a:ext cx="5578937" cy="404340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rgbClr val="45B7A5"/>
              </a:buClr>
              <a:buSzPct val="100000"/>
              <a:buFont typeface="Arial" panose="020B0604020202020204" pitchFamily="34" charset="0"/>
              <a:buNone/>
              <a:defRPr sz="1500" b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rgbClr val="45B7A5"/>
              </a:buClr>
              <a:buSzPct val="100000"/>
              <a:buFont typeface="Arial" panose="020B0604020202020204" pitchFamily="34" charset="0"/>
              <a:buNone/>
              <a:defRPr sz="135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rgbClr val="45B7A5"/>
              </a:buClr>
              <a:buSzPct val="100000"/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latin typeface="Gill Sans" panose="020B0502020104020203" pitchFamily="34" charset="-79"/>
                <a:cs typeface="Gill Sans" panose="020B0502020104020203" pitchFamily="34" charset="-79"/>
              </a:rPr>
              <a:t>Date:  April 21, 2020</a:t>
            </a:r>
          </a:p>
        </p:txBody>
      </p:sp>
    </p:spTree>
    <p:extLst>
      <p:ext uri="{BB962C8B-B14F-4D97-AF65-F5344CB8AC3E}">
        <p14:creationId xmlns:p14="http://schemas.microsoft.com/office/powerpoint/2010/main" val="416433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0D458B-1E44-FD4E-8EF9-17BDB1101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Gill Sans" panose="020B0502020104020203" pitchFamily="34" charset="-79"/>
                <a:cs typeface="Gill Sans" panose="020B0502020104020203" pitchFamily="34" charset="-79"/>
              </a:rPr>
              <a:t>azure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 enables serving zone data from Microsoft Azure DNS service.</a:t>
            </a:r>
          </a:p>
          <a:p>
            <a:r>
              <a:rPr lang="en-US" i="1" dirty="0">
                <a:latin typeface="Gill Sans" panose="020B0502020104020203" pitchFamily="34" charset="-79"/>
                <a:cs typeface="Gill Sans" panose="020B0502020104020203" pitchFamily="34" charset="-79"/>
              </a:rPr>
              <a:t>clouddns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 enables serving zone data from GCP Cloud DNS.</a:t>
            </a:r>
          </a:p>
          <a:p>
            <a:r>
              <a:rPr lang="en-US" i="1" dirty="0">
                <a:latin typeface="Gill Sans" panose="020B0502020104020203" pitchFamily="34" charset="-79"/>
                <a:cs typeface="Gill Sans" panose="020B0502020104020203" pitchFamily="34" charset="-79"/>
              </a:rPr>
              <a:t>route53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 enables serving zone data from AWS Route 53.</a:t>
            </a:r>
          </a:p>
          <a:p>
            <a:r>
              <a:rPr lang="en-US" i="1" dirty="0">
                <a:latin typeface="Gill Sans" panose="020B0502020104020203" pitchFamily="34" charset="-79"/>
                <a:cs typeface="Gill Sans" panose="020B0502020104020203" pitchFamily="34" charset="-79"/>
              </a:rPr>
              <a:t>acl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 enforces access control policies based on source IP address and prevents unauthorized access to DNS servers.</a:t>
            </a:r>
          </a:p>
          <a:p>
            <a:r>
              <a:rPr lang="en-US" i="1" dirty="0">
                <a:latin typeface="Gill Sans" panose="020B0502020104020203" pitchFamily="34" charset="-79"/>
                <a:cs typeface="Gill Sans" panose="020B0502020104020203" pitchFamily="34" charset="-79"/>
              </a:rPr>
              <a:t>forward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 facilitates proxying DNS messages to upstream resolvers.</a:t>
            </a:r>
          </a:p>
          <a:p>
            <a:r>
              <a:rPr lang="en-US" i="1" dirty="0">
                <a:latin typeface="Gill Sans" panose="020B0502020104020203" pitchFamily="34" charset="-79"/>
                <a:cs typeface="Gill Sans" panose="020B0502020104020203" pitchFamily="34" charset="-79"/>
              </a:rPr>
              <a:t>firewall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 enables filtering of queries and responses based on expressions.</a:t>
            </a:r>
            <a:b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</a:br>
            <a:endParaRPr lang="en-US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endParaRPr lang="en-US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157522-1079-B24A-B2E6-AAF2780D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Cloud </a:t>
            </a:r>
            <a:r>
              <a:rPr lang="en-US" b="1" dirty="0" err="1">
                <a:latin typeface="Gill Sans SemiBold" panose="020B0502020104020203" pitchFamily="34" charset="-79"/>
                <a:cs typeface="Gill Sans SemiBold" panose="020B0502020104020203" pitchFamily="34" charset="-79"/>
              </a:rPr>
              <a:t>CoreDNS</a:t>
            </a:r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 Plugins</a:t>
            </a:r>
          </a:p>
        </p:txBody>
      </p:sp>
    </p:spTree>
    <p:extLst>
      <p:ext uri="{BB962C8B-B14F-4D97-AF65-F5344CB8AC3E}">
        <p14:creationId xmlns:p14="http://schemas.microsoft.com/office/powerpoint/2010/main" val="68336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16572D-883D-D24A-8143-1B559F418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Stitch together namespaces so you can resolve cloud and on-premises domain names from anywhere</a:t>
            </a:r>
          </a:p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Apply IP address- and type-based access controls</a:t>
            </a:r>
          </a:p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Using the </a:t>
            </a:r>
            <a:r>
              <a:rPr lang="en-US" i="1" dirty="0">
                <a:latin typeface="Gill Sans" panose="020B0502020104020203" pitchFamily="34" charset="-79"/>
                <a:cs typeface="Gill Sans" panose="020B0502020104020203" pitchFamily="34" charset="-79"/>
              </a:rPr>
              <a:t>firewall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 plugin, apply name resolution policies based on DNS message fields, or the Open Policy Agent (OPA)</a:t>
            </a:r>
          </a:p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 including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BFDA48-B1DD-3240-8D6B-3DCA96B1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What Can You Do With </a:t>
            </a:r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CoreDNS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3406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23ADED-C363-C94B-BCD8-81AA82CF1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Apply configurable policy (allow, refuse, block or drop) based on many attributes of a DNS message:</a:t>
            </a:r>
          </a:p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type: type of the request (A, AAAA, TXT, ...)</a:t>
            </a:r>
          </a:p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name: name of the request (the domain name requested)</a:t>
            </a:r>
          </a:p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class: class of the request (IN, CH, ...)</a:t>
            </a:r>
          </a:p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proto: protocol used (</a:t>
            </a:r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tcp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 or </a:t>
            </a:r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udp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)</a:t>
            </a:r>
          </a:p>
          <a:p>
            <a:pPr lvl="1"/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client_ip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: client's IP address, for IPv6 addresses these are enclosed in brackets: [::1]</a:t>
            </a:r>
          </a:p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size: request size in bytes</a:t>
            </a:r>
          </a:p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port: client's port</a:t>
            </a:r>
          </a:p>
          <a:p>
            <a:pPr lvl="1"/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rcode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: response CODE (NOERROR, NXDOMAIN, SERVFAIL, ...)</a:t>
            </a:r>
          </a:p>
          <a:p>
            <a:pPr lvl="1"/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rsize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: raw (uncompressed), response size (a client may receive a smaller response)</a:t>
            </a:r>
          </a:p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&gt;</a:t>
            </a:r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rflags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: response flags, each set flag will be displayed, e.g., "aa, </a:t>
            </a:r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tc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". This includes the </a:t>
            </a:r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qr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 bit as well</a:t>
            </a:r>
          </a:p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&gt;</a:t>
            </a:r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bufsize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: the EDNS0 buffer size advertised in the query</a:t>
            </a:r>
          </a:p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&gt;do: the EDNS0 DO (DNSSEC OK) bit set in the query</a:t>
            </a:r>
          </a:p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&gt;id: query ID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FA5AA2-2851-894D-A230-053FE4B7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The </a:t>
            </a:r>
            <a:r>
              <a:rPr lang="en-US" i="1" dirty="0">
                <a:latin typeface="Gill Sans" panose="020B0502020104020203" pitchFamily="34" charset="-79"/>
                <a:cs typeface="Gill Sans" panose="020B0502020104020203" pitchFamily="34" charset="-79"/>
              </a:rPr>
              <a:t>firewall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 Plugin</a:t>
            </a:r>
          </a:p>
        </p:txBody>
      </p:sp>
    </p:spTree>
    <p:extLst>
      <p:ext uri="{BB962C8B-B14F-4D97-AF65-F5344CB8AC3E}">
        <p14:creationId xmlns:p14="http://schemas.microsoft.com/office/powerpoint/2010/main" val="1913678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63B226-A9B7-FE46-9900-FE02AC8C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&gt;opcode: query OPCODE</a:t>
            </a:r>
          </a:p>
          <a:p>
            <a:pPr lvl="1"/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server_ip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: server's IP address; for IPv6 addresses these are enclosed in brackets: [::1]</a:t>
            </a:r>
          </a:p>
          <a:p>
            <a:pPr lvl="1"/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server_port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 : client's port</a:t>
            </a:r>
          </a:p>
          <a:p>
            <a:pPr lvl="1"/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response_ip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 : the IP address returned in the first A or AAAA record of the Answer section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4181E4-6B4A-7143-B375-943A656C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The </a:t>
            </a:r>
            <a:r>
              <a:rPr lang="en-US" i="1" dirty="0">
                <a:latin typeface="Gill Sans" panose="020B0502020104020203" pitchFamily="34" charset="-79"/>
                <a:cs typeface="Gill Sans" panose="020B0502020104020203" pitchFamily="34" charset="-79"/>
              </a:rPr>
              <a:t>firewall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 Plugin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66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1198-FCC2-914E-ADF3-82663BA6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Learning More About </a:t>
            </a:r>
            <a:r>
              <a:rPr lang="en-US" b="1" dirty="0" err="1">
                <a:latin typeface="Gill Sans SemiBold" panose="020B0502020104020203" pitchFamily="34" charset="-79"/>
                <a:cs typeface="Gill Sans SemiBold" panose="020B0502020104020203" pitchFamily="34" charset="-79"/>
              </a:rPr>
              <a:t>CoreDNS</a:t>
            </a:r>
            <a:endParaRPr lang="en-US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6F47-F768-5244-883D-A376096F0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The </a:t>
            </a:r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CoreDNS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 web site, </a:t>
            </a:r>
            <a:r>
              <a:rPr lang="en-US" i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coredns.io</a:t>
            </a:r>
            <a:endParaRPr lang="en-US" i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This excellent 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6BDC2-E869-0443-9979-840A3DEA4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514" y="875179"/>
            <a:ext cx="2877842" cy="377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536C8A-5D5B-5D44-83D2-62A183226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E438AE-EDAB-DA45-B9FB-9F32A6BB01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1686642" y="763498"/>
            <a:ext cx="5411781" cy="362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2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DA63-BB45-8549-BFA9-FA56AFA1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What Is a Container?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20ACA-37AB-5345-BBD3-B86AF101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According to Docker:</a:t>
            </a:r>
            <a:b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	“A container is a standard unit of software that packages up code and all 	its dependencies so the application runs quickly and reliably from one 	computing environment to another.  A Docker container image is a 	lightweight, standalone, executable package of software that includes 	everything needed to run an application: code, 	runtime, system tools, 	system libraries and settings.”</a:t>
            </a:r>
          </a:p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Think of a container as a lighter-weight virtual machine</a:t>
            </a:r>
          </a:p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Less computational overhead (because containers on a host share a kernel)</a:t>
            </a:r>
          </a:p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Smaller memory footprint (because containers use a union filesystem)</a:t>
            </a:r>
          </a:p>
        </p:txBody>
      </p:sp>
    </p:spTree>
    <p:extLst>
      <p:ext uri="{BB962C8B-B14F-4D97-AF65-F5344CB8AC3E}">
        <p14:creationId xmlns:p14="http://schemas.microsoft.com/office/powerpoint/2010/main" val="74292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0000-D1C9-4C48-ABDE-AD91981F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What Is Kubernetes?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DF685-1D7E-F145-BA81-FA8AEDDF9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According to Wikipedia:</a:t>
            </a:r>
            <a:b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	An open-source container-orchestration system for automating</a:t>
            </a:r>
            <a:b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	application deployment, scaling, and management. It was originally 	designed by Google, and is now maintained by the Cloud Native 	Computing Foundation (CNCF). It aims to provide a "platform for 	automating deployment, scaling, and operations of application containers 	across clusters of hosts." It works with a range of container tools, 	including Docker.</a:t>
            </a:r>
          </a:p>
        </p:txBody>
      </p:sp>
    </p:spTree>
    <p:extLst>
      <p:ext uri="{BB962C8B-B14F-4D97-AF65-F5344CB8AC3E}">
        <p14:creationId xmlns:p14="http://schemas.microsoft.com/office/powerpoint/2010/main" val="52033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D3F6C-2DBA-254B-B38A-59A81DB15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In containerized applications, containers need to locate and communicate with services running in other containers</a:t>
            </a:r>
          </a:p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For example, a container might need to locate a database service or an authorization service</a:t>
            </a:r>
          </a:p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Containerized environments support special calls that allow containers to locate services</a:t>
            </a:r>
          </a:p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But most developers prefer to use DNS</a:t>
            </a:r>
          </a:p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Because the library calls are relatively simple and well understood</a:t>
            </a:r>
          </a:p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Because it’s the way they’re accustomed to in traditional (i.e., non-containerized) environments</a:t>
            </a:r>
          </a:p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This function is supported by special DNS servers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D48CED-C507-214B-B488-07D56ADE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Why Do Containers Care About DNS?</a:t>
            </a:r>
          </a:p>
        </p:txBody>
      </p:sp>
    </p:spTree>
    <p:extLst>
      <p:ext uri="{BB962C8B-B14F-4D97-AF65-F5344CB8AC3E}">
        <p14:creationId xmlns:p14="http://schemas.microsoft.com/office/powerpoint/2010/main" val="365226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AD0667-A35A-C642-8D4B-6706541CE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Docker and Kubernetes have had a succession of DNS servers that support this function</a:t>
            </a:r>
          </a:p>
          <a:p>
            <a:pPr lvl="1"/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SkyDNS</a:t>
            </a:r>
            <a:endParaRPr lang="en-US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SkyDNS2</a:t>
            </a:r>
          </a:p>
          <a:p>
            <a:pPr lvl="1"/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KubeDNS</a:t>
            </a:r>
            <a:endParaRPr lang="en-US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The newest is </a:t>
            </a:r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CoreDNS</a:t>
            </a:r>
            <a:endParaRPr lang="en-US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An open source project, part of the Cloud Native Computing Foundation</a:t>
            </a:r>
          </a:p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Originally written by </a:t>
            </a:r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Miek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Gieben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, also the author of </a:t>
            </a:r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SkyDNS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 and SkyDNS2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5D8028-99E5-0741-83EE-0C901261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DNS Servers for Docker</a:t>
            </a:r>
          </a:p>
        </p:txBody>
      </p:sp>
    </p:spTree>
    <p:extLst>
      <p:ext uri="{BB962C8B-B14F-4D97-AF65-F5344CB8AC3E}">
        <p14:creationId xmlns:p14="http://schemas.microsoft.com/office/powerpoint/2010/main" val="384125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19BB-29DC-E645-887F-7CAEFF28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A Brief History of </a:t>
            </a:r>
            <a:r>
              <a:rPr lang="en-US" b="1" dirty="0" err="1">
                <a:latin typeface="Gill Sans SemiBold" panose="020B0502020104020203" pitchFamily="34" charset="-79"/>
                <a:cs typeface="Gill Sans SemiBold" panose="020B0502020104020203" pitchFamily="34" charset="-79"/>
              </a:rPr>
              <a:t>CoreDNS</a:t>
            </a:r>
            <a:endParaRPr lang="en-US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855F9-4F3E-9649-B1B1-13CC6F908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Miek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 wrote a popular DNS library in the Go language</a:t>
            </a:r>
          </a:p>
          <a:p>
            <a:pPr lvl="1"/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Miek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 admired a Go-based web server called Caddy</a:t>
            </a:r>
          </a:p>
          <a:p>
            <a:pPr lvl="2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Caddy is now a general-purpose server framework</a:t>
            </a:r>
          </a:p>
          <a:p>
            <a:pPr lvl="1"/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Miek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 put the two together to create </a:t>
            </a:r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CoreDNS</a:t>
            </a:r>
            <a:endParaRPr lang="en-US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lvl="2"/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CoreDNS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 inherited Caddy’s configuration syntax and plugin architecture</a:t>
            </a:r>
          </a:p>
          <a:p>
            <a:pPr lvl="1"/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CoreDNS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 is now maintained by a team that includes many Infoblox employees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6912E-66D8-5646-95BE-E1775399C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704" y="258016"/>
            <a:ext cx="14224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9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0D81-9D83-1C4A-BC53-B9F9DCB7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latin typeface="Gill Sans SemiBold" panose="020B0502020104020203" pitchFamily="34" charset="-79"/>
                <a:cs typeface="Gill Sans SemiBold" panose="020B0502020104020203" pitchFamily="34" charset="-79"/>
              </a:rPr>
              <a:t>CoreDNS</a:t>
            </a:r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, Kubernetes and the</a:t>
            </a:r>
            <a:b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</a:br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CNCF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99045-3A30-6E4D-B6EE-5B30E726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Google originally developed Kubernetes, then open-sourced it in 2015</a:t>
            </a:r>
          </a:p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To manage Kubernetes, Google partnered with The Linux Foundation to form the Cloud Native Computing Foundation, or CNCF</a:t>
            </a:r>
          </a:p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The CNCF is now the home of many open source technologies for creating cloud-native applications, including Prometheus and </a:t>
            </a:r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gRPC</a:t>
            </a:r>
            <a:endParaRPr lang="en-US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CoreDNS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 was submitted to the CNCF in 2017 and “graduated” in 2019</a:t>
            </a:r>
          </a:p>
          <a:p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CoreDNS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 is now the default DNS server shipped with Kubernetes and included with almost every new Kubernetes installation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33790-4910-2A4B-88FC-8B7265160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893" y="244924"/>
            <a:ext cx="32639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2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2AB39-A638-B746-8F90-BA50153B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Gill Sans SemiBold" panose="020B0502020104020203" pitchFamily="34" charset="-79"/>
                <a:cs typeface="Gill Sans SemiBold" panose="020B0502020104020203" pitchFamily="34" charset="-79"/>
              </a:rPr>
              <a:t>CoreDNS</a:t>
            </a:r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:  The Plugin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630E8-1A6A-3248-8B83-17D60ACFE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CoreDNS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 is based on </a:t>
            </a:r>
            <a:r>
              <a:rPr lang="en-US" i="1" dirty="0">
                <a:latin typeface="Gill Sans" panose="020B0502020104020203" pitchFamily="34" charset="-79"/>
                <a:cs typeface="Gill Sans" panose="020B0502020104020203" pitchFamily="34" charset="-79"/>
              </a:rPr>
              <a:t>plugins</a:t>
            </a:r>
          </a:p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Each plugin implements some piece of DNS functionality, e.g., caching or forwarding</a:t>
            </a:r>
          </a:p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Plugins can be chained to implement advanced functionality</a:t>
            </a:r>
          </a:p>
          <a:p>
            <a:r>
              <a:rPr lang="en-US" dirty="0" err="1">
                <a:latin typeface="Gill Sans" panose="020B0502020104020203" pitchFamily="34" charset="-79"/>
                <a:cs typeface="Gill Sans" panose="020B0502020104020203" pitchFamily="34" charset="-79"/>
              </a:rPr>
              <a:t>CoreDNS</a:t>
            </a: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 currently supports 41 “in-tree” and 18 “external” plugins</a:t>
            </a:r>
          </a:p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Plugins are relatively easy to develop</a:t>
            </a:r>
          </a:p>
          <a:p>
            <a:pPr lvl="1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And more are being developed all the time</a:t>
            </a:r>
          </a:p>
        </p:txBody>
      </p:sp>
    </p:spTree>
    <p:extLst>
      <p:ext uri="{BB962C8B-B14F-4D97-AF65-F5344CB8AC3E}">
        <p14:creationId xmlns:p14="http://schemas.microsoft.com/office/powerpoint/2010/main" val="168943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9459-17DC-574A-BA64-AD452DAB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A List of </a:t>
            </a:r>
            <a:r>
              <a:rPr lang="en-US" b="1" dirty="0" err="1">
                <a:latin typeface="Gill Sans SemiBold" panose="020B0502020104020203" pitchFamily="34" charset="-79"/>
                <a:cs typeface="Gill Sans SemiBold" panose="020B0502020104020203" pitchFamily="34" charset="-79"/>
              </a:rPr>
              <a:t>CoreDNS</a:t>
            </a:r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 “In-Tree” Plugins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BB8DF-9F2A-D343-A295-97A6A52F5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758" y="1033826"/>
            <a:ext cx="2725669" cy="3550641"/>
          </a:xfrm>
        </p:spPr>
        <p:txBody>
          <a:bodyPr>
            <a:noAutofit/>
          </a:bodyPr>
          <a:lstStyle/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any</a:t>
            </a:r>
            <a:endParaRPr lang="en-US" sz="10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auto</a:t>
            </a:r>
          </a:p>
          <a:p>
            <a:r>
              <a:rPr lang="en-US" sz="1000" i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autopath</a:t>
            </a:r>
            <a:endParaRPr lang="en-US" sz="1000" i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azure</a:t>
            </a: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bind</a:t>
            </a: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cache</a:t>
            </a: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cancel</a:t>
            </a: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chaos</a:t>
            </a:r>
          </a:p>
          <a:p>
            <a:r>
              <a:rPr lang="en-US" sz="1000" i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clouddns</a:t>
            </a:r>
            <a:endParaRPr lang="en-US" sz="1000" i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debug</a:t>
            </a:r>
          </a:p>
          <a:p>
            <a:r>
              <a:rPr lang="en-US" sz="1000" i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dnssec</a:t>
            </a:r>
            <a:endParaRPr lang="en-US" sz="1000" i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sz="1000" i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dnstap</a:t>
            </a:r>
            <a:endParaRPr lang="en-US" sz="1000" i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erratic</a:t>
            </a: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errors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8E8A74D-5E6C-9D49-8B1E-A26E5EBEB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95548" y="1033826"/>
            <a:ext cx="3202296" cy="3562816"/>
          </a:xfrm>
        </p:spPr>
        <p:txBody>
          <a:bodyPr>
            <a:noAutofit/>
          </a:bodyPr>
          <a:lstStyle/>
          <a:p>
            <a:r>
              <a:rPr lang="en-US" sz="1000" i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etcd</a:t>
            </a:r>
            <a:endParaRPr lang="en-US" sz="1000" i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file</a:t>
            </a: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forward</a:t>
            </a:r>
          </a:p>
          <a:p>
            <a:r>
              <a:rPr lang="en-US" sz="1000" i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grpc</a:t>
            </a:r>
            <a:endParaRPr lang="en-US" sz="1000" i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health</a:t>
            </a: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hosts</a:t>
            </a: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import</a:t>
            </a: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k8s_external</a:t>
            </a:r>
          </a:p>
          <a:p>
            <a:r>
              <a:rPr lang="en-US" sz="1000" i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kubernetes</a:t>
            </a:r>
            <a:endParaRPr lang="en-US" sz="1000" i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sz="1000" i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loadbalance</a:t>
            </a:r>
            <a:endParaRPr lang="en-US" sz="1000" i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log</a:t>
            </a: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loop</a:t>
            </a: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metadata</a:t>
            </a:r>
          </a:p>
          <a:p>
            <a:r>
              <a:rPr lang="en-US" sz="1000" i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prometheus</a:t>
            </a:r>
            <a:endParaRPr lang="en-US" sz="1000" i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C0A41C9-5017-4C4C-90B2-477628A655A5}"/>
              </a:ext>
            </a:extLst>
          </p:cNvPr>
          <p:cNvSpPr txBox="1">
            <a:spLocks/>
          </p:cNvSpPr>
          <p:nvPr/>
        </p:nvSpPr>
        <p:spPr>
          <a:xfrm>
            <a:off x="5592992" y="1021651"/>
            <a:ext cx="3202296" cy="3562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Clr>
                <a:srgbClr val="45B7A5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Clr>
                <a:srgbClr val="45B7A5"/>
              </a:buClr>
              <a:buSzPct val="100000"/>
              <a:buFont typeface="System Font Regular"/>
              <a:buChar char="–"/>
              <a:defRPr sz="18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Clr>
                <a:srgbClr val="45B7A5"/>
              </a:buClr>
              <a:buSzPct val="100000"/>
              <a:buFont typeface="Apple Symbols" panose="02000000000000000000" pitchFamily="2" charset="-79"/>
              <a:buChar char="⚬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Clr>
                <a:srgbClr val="43B9A5"/>
              </a:buClr>
              <a:buSzPct val="100000"/>
              <a:buFont typeface="Arial" panose="020B0604020202020204" pitchFamily="34" charset="0"/>
              <a:buChar char="•"/>
              <a:defRPr sz="12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nsid</a:t>
            </a:r>
            <a:endParaRPr lang="en-US" sz="1000" i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sz="1000" i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pprof</a:t>
            </a:r>
            <a:endParaRPr lang="en-US" sz="1000" i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reload</a:t>
            </a: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rewrite</a:t>
            </a: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root</a:t>
            </a: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route53</a:t>
            </a: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secondary</a:t>
            </a: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sign</a:t>
            </a: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template</a:t>
            </a:r>
          </a:p>
          <a:p>
            <a:r>
              <a:rPr lang="en-US" sz="1000" i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tls</a:t>
            </a:r>
            <a:endParaRPr lang="en-US" sz="1000" i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sz="1000" i="1" dirty="0">
                <a:latin typeface="Gill Sans" panose="020B0502020104020203" pitchFamily="34" charset="-79"/>
                <a:cs typeface="Gill Sans" panose="020B0502020104020203" pitchFamily="34" charset="-79"/>
              </a:rPr>
              <a:t>trace</a:t>
            </a:r>
          </a:p>
          <a:p>
            <a:r>
              <a:rPr lang="en-US" sz="1000" i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whoami</a:t>
            </a:r>
            <a:endParaRPr lang="en-US" sz="1000" i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033623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Infoblox colors theme">
      <a:dk1>
        <a:srgbClr val="383838"/>
      </a:dk1>
      <a:lt1>
        <a:srgbClr val="FFFFFF"/>
      </a:lt1>
      <a:dk2>
        <a:srgbClr val="17406D"/>
      </a:dk2>
      <a:lt2>
        <a:srgbClr val="FFFFFF"/>
      </a:lt2>
      <a:accent1>
        <a:srgbClr val="006BB0"/>
      </a:accent1>
      <a:accent2>
        <a:srgbClr val="009DD9"/>
      </a:accent2>
      <a:accent3>
        <a:srgbClr val="46B7A5"/>
      </a:accent3>
      <a:accent4>
        <a:srgbClr val="E3A31A"/>
      </a:accent4>
      <a:accent5>
        <a:srgbClr val="87BE37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foblox-new-PPT-template" id="{49340B39-64F7-E747-8CB5-2AA60F05D430}" vid="{CFFC8033-B5C0-944E-8706-0431DE1A17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13674</TotalTime>
  <Words>1188</Words>
  <Application>Microsoft Macintosh PowerPoint</Application>
  <PresentationFormat>Custom</PresentationFormat>
  <Paragraphs>140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Apple Symbols</vt:lpstr>
      <vt:lpstr>Arial</vt:lpstr>
      <vt:lpstr>Calibri</vt:lpstr>
      <vt:lpstr>Gill Sans</vt:lpstr>
      <vt:lpstr>Gill Sans SemiBold</vt:lpstr>
      <vt:lpstr>System Font Regular</vt:lpstr>
      <vt:lpstr>Gallery</vt:lpstr>
      <vt:lpstr>CoreDNS:  A DNS Server for Kubernetes &amp; Cloud Environments</vt:lpstr>
      <vt:lpstr>What Is a Container?</vt:lpstr>
      <vt:lpstr>What Is Kubernetes?</vt:lpstr>
      <vt:lpstr>Why Do Containers Care About DNS?</vt:lpstr>
      <vt:lpstr>DNS Servers for Docker</vt:lpstr>
      <vt:lpstr>A Brief History of CoreDNS</vt:lpstr>
      <vt:lpstr>CoreDNS, Kubernetes and the CNCF</vt:lpstr>
      <vt:lpstr>CoreDNS:  The Plugin Architecture</vt:lpstr>
      <vt:lpstr>A List of CoreDNS “In-Tree” Plugins</vt:lpstr>
      <vt:lpstr>Cloud CoreDNS Plugins</vt:lpstr>
      <vt:lpstr>What Can You Do With CoreDNS?</vt:lpstr>
      <vt:lpstr>The firewall Plugin</vt:lpstr>
      <vt:lpstr>The firewall Plugin (cont.)</vt:lpstr>
      <vt:lpstr>Learning More About CoreDNS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Cricket Liu</dc:creator>
  <cp:lastModifiedBy>Cricket Liu</cp:lastModifiedBy>
  <cp:revision>31</cp:revision>
  <dcterms:created xsi:type="dcterms:W3CDTF">2019-09-24T17:31:43Z</dcterms:created>
  <dcterms:modified xsi:type="dcterms:W3CDTF">2020-04-23T20:52:56Z</dcterms:modified>
</cp:coreProperties>
</file>